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316" r:id="rId6"/>
    <p:sldId id="261" r:id="rId7"/>
    <p:sldId id="288" r:id="rId8"/>
    <p:sldId id="289" r:id="rId9"/>
    <p:sldId id="290" r:id="rId10"/>
    <p:sldId id="262" r:id="rId11"/>
    <p:sldId id="265" r:id="rId12"/>
    <p:sldId id="264" r:id="rId13"/>
    <p:sldId id="267" r:id="rId14"/>
    <p:sldId id="268" r:id="rId15"/>
    <p:sldId id="269" r:id="rId16"/>
    <p:sldId id="270" r:id="rId17"/>
    <p:sldId id="271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284" r:id="rId33"/>
    <p:sldId id="283" r:id="rId34"/>
    <p:sldId id="285" r:id="rId35"/>
    <p:sldId id="286" r:id="rId36"/>
    <p:sldId id="287" r:id="rId37"/>
    <p:sldId id="305" r:id="rId38"/>
    <p:sldId id="306" r:id="rId39"/>
    <p:sldId id="307" r:id="rId40"/>
    <p:sldId id="308" r:id="rId41"/>
    <p:sldId id="313" r:id="rId42"/>
    <p:sldId id="310" r:id="rId43"/>
    <p:sldId id="312" r:id="rId44"/>
    <p:sldId id="314" r:id="rId45"/>
    <p:sldId id="317" r:id="rId46"/>
    <p:sldId id="319" r:id="rId47"/>
    <p:sldId id="318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95190-9AE5-401D-B8D4-6AFF6C07E72A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9F34-FCE1-4A58-8776-4E2CA78DF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0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1435" y="57150"/>
            <a:ext cx="1296144" cy="53348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27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26" y="609647"/>
            <a:ext cx="1296144" cy="3385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기술상세서</a:t>
            </a:r>
            <a:endParaRPr lang="ko-KR" altLang="en-US" sz="1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 userDrawn="1"/>
        </p:nvSpPr>
        <p:spPr>
          <a:xfrm>
            <a:off x="1265873" y="91440"/>
            <a:ext cx="7543800" cy="8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4673" y="6539232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2A41F3-5355-436C-B875-92A6611A49E7}" type="datetimeFigureOut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Project name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열정을 가진 </a:t>
            </a:r>
            <a:r>
              <a:rPr lang="ko-KR" altLang="en-US" dirty="0" err="1" smtClean="0"/>
              <a:t>프로폐셔널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프론트엔드개발자</a:t>
            </a:r>
            <a:endParaRPr lang="en-US" altLang="ko-KR" dirty="0" smtClean="0"/>
          </a:p>
          <a:p>
            <a:r>
              <a:rPr lang="en-US" altLang="ko-KR" dirty="0" smtClean="0"/>
              <a:t>000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128"/>
            <a:ext cx="8229600" cy="411598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리뉴얼</a:t>
            </a:r>
            <a:r>
              <a:rPr lang="ko-KR" altLang="en-US" dirty="0" smtClean="0"/>
              <a:t> 사항 소개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validator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크로스브라우징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024"/>
            <a:ext cx="8229600" cy="411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7379"/>
            <a:ext cx="8229600" cy="411348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웹접근성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텍스트 아닌 </a:t>
            </a:r>
            <a:r>
              <a:rPr lang="ko-KR" altLang="en-US" sz="1800" dirty="0" err="1" smtClean="0"/>
              <a:t>콘텐츠는</a:t>
            </a:r>
            <a:r>
              <a:rPr lang="ko-KR" altLang="en-US" sz="1800" dirty="0" smtClean="0"/>
              <a:t> 그 의미나 용도를 인식할 수 있도록  대체 텍스트를 제공해야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4" name="내용 개체 틀 3" descr="1-적절한대체텍스트준수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5374" t="25397" r="35708" b="56867"/>
          <a:stretch>
            <a:fillRect/>
          </a:stretch>
        </p:blipFill>
        <p:spPr>
          <a:xfrm>
            <a:off x="3995936" y="1340769"/>
            <a:ext cx="3600000" cy="165599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2. </a:t>
            </a:r>
            <a:r>
              <a:rPr lang="ko-KR" altLang="en-US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멀티미디어 </a:t>
            </a:r>
            <a:r>
              <a:rPr lang="ko-KR" altLang="en-US" dirty="0" err="1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콘텐츠에는</a:t>
            </a:r>
            <a:r>
              <a:rPr lang="ko-KR" altLang="en-US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자막</a:t>
            </a:r>
            <a:r>
              <a:rPr lang="en-US" altLang="ko-KR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대본 또는 수화를 제공해야 한다</a:t>
            </a:r>
            <a:r>
              <a:rPr lang="en-US" altLang="ko-KR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7" name="그림 6" descr="2-멀티미디어-자막제공.png"/>
          <p:cNvPicPr>
            <a:picLocks noChangeAspect="1"/>
          </p:cNvPicPr>
          <p:nvPr/>
        </p:nvPicPr>
        <p:blipFill>
          <a:blip r:embed="rId3" cstate="print"/>
          <a:srcRect l="20075" t="29000" r="20863" b="17451"/>
          <a:stretch>
            <a:fillRect/>
          </a:stretch>
        </p:blipFill>
        <p:spPr>
          <a:xfrm>
            <a:off x="3995936" y="4149080"/>
            <a:ext cx="3600000" cy="244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dirty="0" err="1" smtClean="0"/>
              <a:t>콘텐츠는</a:t>
            </a:r>
            <a:r>
              <a:rPr lang="ko-KR" altLang="en-US" sz="1800" dirty="0" smtClean="0"/>
              <a:t> 색에 관계없이 인식될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1027" name="Picture 3" descr="C:\ProgramFiles-h\manual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4176645"/>
            <a:ext cx="1974595" cy="1412595"/>
          </a:xfrm>
          <a:prstGeom prst="rect">
            <a:avLst/>
          </a:prstGeom>
          <a:noFill/>
        </p:spPr>
      </p:pic>
      <p:pic>
        <p:nvPicPr>
          <p:cNvPr id="1029" name="Picture 5" descr="C:\ProgramFiles-h\manual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176645"/>
            <a:ext cx="1974595" cy="1412595"/>
          </a:xfrm>
          <a:prstGeom prst="rect">
            <a:avLst/>
          </a:prstGeom>
          <a:noFill/>
        </p:spPr>
      </p:pic>
      <p:pic>
        <p:nvPicPr>
          <p:cNvPr id="1030" name="Picture 6" descr="C:\ProgramFiles-h\manual\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176645"/>
            <a:ext cx="1974595" cy="1412595"/>
          </a:xfrm>
          <a:prstGeom prst="rect">
            <a:avLst/>
          </a:prstGeom>
          <a:noFill/>
        </p:spPr>
      </p:pic>
      <p:pic>
        <p:nvPicPr>
          <p:cNvPr id="1031" name="Picture 7" descr="C:\ProgramFiles-h\manual\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2232429"/>
            <a:ext cx="1974595" cy="1412595"/>
          </a:xfrm>
          <a:prstGeom prst="rect">
            <a:avLst/>
          </a:prstGeom>
          <a:noFill/>
        </p:spPr>
      </p:pic>
      <p:pic>
        <p:nvPicPr>
          <p:cNvPr id="1032" name="Picture 8" descr="C:\ProgramFiles-h\manual\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67844" y="2232429"/>
            <a:ext cx="1974595" cy="1412595"/>
          </a:xfrm>
          <a:prstGeom prst="rect">
            <a:avLst/>
          </a:prstGeom>
          <a:noFill/>
        </p:spPr>
      </p:pic>
      <p:pic>
        <p:nvPicPr>
          <p:cNvPr id="1033" name="Picture 9" descr="C:\ProgramFiles-h\manual\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2232429"/>
            <a:ext cx="1974595" cy="14125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validator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크로스브라우징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웹접근성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반응형웹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err="1" smtClean="0"/>
              <a:t>jquery+javascript</a:t>
            </a:r>
            <a:endParaRPr lang="en-US" altLang="ko-KR" dirty="0" smtClean="0"/>
          </a:p>
          <a:p>
            <a:r>
              <a:rPr lang="en-US" altLang="ko-KR" dirty="0" smtClean="0"/>
              <a:t>7. PHP+ MYSQL</a:t>
            </a:r>
          </a:p>
          <a:p>
            <a:r>
              <a:rPr lang="en-US" altLang="ko-KR" dirty="0" smtClean="0"/>
              <a:t>8. AJAX , XML , JSON</a:t>
            </a:r>
          </a:p>
          <a:p>
            <a:r>
              <a:rPr lang="en-US" altLang="ko-KR" sz="2400" b="1" dirty="0" smtClean="0"/>
              <a:t>9. TOTAL REPORT</a:t>
            </a:r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목차              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.dothome.co.kr</a:t>
            </a:r>
            <a:r>
              <a:rPr lang="ko-KR" altLang="en-US" dirty="0" smtClean="0"/>
              <a:t>          </a:t>
            </a:r>
            <a:endParaRPr lang="ko-KR" altLang="en-US" dirty="0"/>
          </a:p>
        </p:txBody>
      </p:sp>
      <p:sp>
        <p:nvSpPr>
          <p:cNvPr id="4" name="실행 단추: 홈 3">
            <a:hlinkClick r:id="" action="ppaction://noaction" highlightClick="1"/>
          </p:cNvPr>
          <p:cNvSpPr/>
          <p:nvPr/>
        </p:nvSpPr>
        <p:spPr>
          <a:xfrm>
            <a:off x="2571736" y="428604"/>
            <a:ext cx="857256" cy="785818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4. (</a:t>
            </a:r>
            <a:r>
              <a:rPr lang="ko-KR" altLang="en-US" sz="1800" dirty="0" smtClean="0"/>
              <a:t>명확한 지시 사항 제공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지시 사항은 모양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크기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위치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방향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소리 등에 관계 없이 인식될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5. 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텍스트 콘텐트의 명도대비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6" name="내용 개체 틀 3" descr="4-명확한지시사항제공.png"/>
          <p:cNvPicPr>
            <a:picLocks noChangeAspect="1"/>
          </p:cNvPicPr>
          <p:nvPr/>
        </p:nvPicPr>
        <p:blipFill>
          <a:blip r:embed="rId2" cstate="print"/>
          <a:srcRect b="57863"/>
          <a:stretch>
            <a:fillRect/>
          </a:stretch>
        </p:blipFill>
        <p:spPr>
          <a:xfrm>
            <a:off x="4355976" y="1916833"/>
            <a:ext cx="3600000" cy="647085"/>
          </a:xfrm>
          <a:prstGeom prst="rect">
            <a:avLst/>
          </a:prstGeom>
        </p:spPr>
      </p:pic>
      <p:pic>
        <p:nvPicPr>
          <p:cNvPr id="9" name="그림 8" descr="5_명도대비.png"/>
          <p:cNvPicPr>
            <a:picLocks noChangeAspect="1"/>
          </p:cNvPicPr>
          <p:nvPr/>
        </p:nvPicPr>
        <p:blipFill>
          <a:blip r:embed="rId3" cstate="print"/>
          <a:srcRect r="4583" b="11346"/>
          <a:stretch>
            <a:fillRect/>
          </a:stretch>
        </p:blipFill>
        <p:spPr>
          <a:xfrm>
            <a:off x="4355976" y="4149080"/>
            <a:ext cx="3600000" cy="1460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6. </a:t>
            </a:r>
            <a:r>
              <a:rPr lang="ko-KR" altLang="en-US" sz="1800" dirty="0" err="1" smtClean="0"/>
              <a:t>배경음</a:t>
            </a:r>
            <a:r>
              <a:rPr lang="ko-KR" altLang="en-US" sz="1800" dirty="0" smtClean="0"/>
              <a:t> 사용금지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사용자요구에 의한 재생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7.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간의 구분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: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이웃한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콘텐츠는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구별될 수 있어야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8" name="그림 7" descr="6_배경음금지-사용자요구시재생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1628800"/>
            <a:ext cx="3600000" cy="1133333"/>
          </a:xfrm>
          <a:prstGeom prst="rect">
            <a:avLst/>
          </a:prstGeom>
        </p:spPr>
      </p:pic>
      <p:pic>
        <p:nvPicPr>
          <p:cNvPr id="9" name="그림 8" descr="7_콘텐츠간의 구분.png"/>
          <p:cNvPicPr>
            <a:picLocks noChangeAspect="1"/>
          </p:cNvPicPr>
          <p:nvPr/>
        </p:nvPicPr>
        <p:blipFill>
          <a:blip r:embed="rId3" cstate="print"/>
          <a:srcRect l="13994" r="22007"/>
          <a:stretch>
            <a:fillRect/>
          </a:stretch>
        </p:blipFill>
        <p:spPr>
          <a:xfrm>
            <a:off x="3995936" y="4365105"/>
            <a:ext cx="3600000" cy="1625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8. </a:t>
            </a:r>
            <a:r>
              <a:rPr lang="ko-KR" altLang="en-US" sz="1800" dirty="0" smtClean="0"/>
              <a:t>키보드 사용 보장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모든 기능은 키보드만으로도 사용할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9. 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초점 이동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: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키보드에 의한 초점은 논리적으로 이동해야 하며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시각적으로 구별할 수 있어야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8" name="그림 7" descr="8_키보드이용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1700808"/>
            <a:ext cx="3600000" cy="1421053"/>
          </a:xfrm>
          <a:prstGeom prst="rect">
            <a:avLst/>
          </a:prstGeom>
        </p:spPr>
      </p:pic>
      <p:pic>
        <p:nvPicPr>
          <p:cNvPr id="9" name="그림 8" descr="9_초점이동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4725144"/>
            <a:ext cx="3600000" cy="127549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36096" y="479715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36096" y="515719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0032" y="566124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28184" y="479715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10. </a:t>
            </a:r>
            <a:r>
              <a:rPr lang="ko-KR" altLang="en-US" sz="1800" dirty="0" smtClean="0"/>
              <a:t>조작 가능 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사용자 입력 및 컨트롤은 조작 가능하도록 제공되어야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11.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응답 시간 조절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: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시간제한이 있는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콘텐츠는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응답시간을 조절할 수 있어야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0_조작가능.png"/>
          <p:cNvPicPr>
            <a:picLocks noChangeAspect="1"/>
          </p:cNvPicPr>
          <p:nvPr/>
        </p:nvPicPr>
        <p:blipFill>
          <a:blip r:embed="rId2" cstate="print"/>
          <a:srcRect b="13319"/>
          <a:stretch>
            <a:fillRect/>
          </a:stretch>
        </p:blipFill>
        <p:spPr>
          <a:xfrm>
            <a:off x="4283968" y="1124744"/>
            <a:ext cx="3600000" cy="2088232"/>
          </a:xfrm>
          <a:prstGeom prst="rect">
            <a:avLst/>
          </a:prstGeom>
        </p:spPr>
      </p:pic>
      <p:pic>
        <p:nvPicPr>
          <p:cNvPr id="6" name="그림 5" descr="11_응답시간조절가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4365104"/>
            <a:ext cx="3600000" cy="2046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12. </a:t>
            </a:r>
            <a:r>
              <a:rPr lang="ko-KR" altLang="en-US" sz="1800" dirty="0" smtClean="0"/>
              <a:t>정지 기능 제공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자동으로 변경되는 </a:t>
            </a:r>
            <a:r>
              <a:rPr lang="ko-KR" altLang="en-US" sz="1800" dirty="0" err="1" smtClean="0"/>
              <a:t>콘텐츠는</a:t>
            </a:r>
            <a:r>
              <a:rPr lang="ko-KR" altLang="en-US" sz="1800" dirty="0" smtClean="0"/>
              <a:t> 움직임을 제어할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13.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깜빡임과 번쩍임 사용 제한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[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금지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]  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초당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3~50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회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주기로깜빡이거나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번쩍이는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콘텐츠를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제공하지 않아야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2_정지기능제공.png"/>
          <p:cNvPicPr>
            <a:picLocks noChangeAspect="1"/>
          </p:cNvPicPr>
          <p:nvPr/>
        </p:nvPicPr>
        <p:blipFill>
          <a:blip r:embed="rId2" cstate="print"/>
          <a:srcRect l="70953" t="17502" b="46244"/>
          <a:stretch>
            <a:fillRect/>
          </a:stretch>
        </p:blipFill>
        <p:spPr>
          <a:xfrm>
            <a:off x="4427984" y="1124744"/>
            <a:ext cx="3527992" cy="2088232"/>
          </a:xfrm>
          <a:prstGeom prst="rect">
            <a:avLst/>
          </a:prstGeom>
        </p:spPr>
      </p:pic>
      <p:pic>
        <p:nvPicPr>
          <p:cNvPr id="6" name="그림 5" descr="13_깜박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4221088"/>
            <a:ext cx="3600000" cy="205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14. </a:t>
            </a:r>
            <a:r>
              <a:rPr lang="ko-KR" altLang="en-US" sz="1800" dirty="0" smtClean="0"/>
              <a:t>반복 영역 건너뛰기 </a:t>
            </a:r>
            <a:r>
              <a:rPr lang="en-US" altLang="ko-KR" sz="1800" dirty="0" smtClean="0"/>
              <a:t>-  </a:t>
            </a:r>
            <a:r>
              <a:rPr lang="ko-KR" altLang="en-US" sz="1800" dirty="0" err="1" smtClean="0"/>
              <a:t>콘텐츠의</a:t>
            </a:r>
            <a:r>
              <a:rPr lang="ko-KR" altLang="en-US" sz="1800" dirty="0" smtClean="0"/>
              <a:t> 반복되는 영역은 건너뛸 수 있어야 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지체장애인도 사용이 편리하도록  보여지게 하기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15.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제목 제공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페이지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프레임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블록에는 적절한 제목을 제공해야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4_건너띄기링크.png"/>
          <p:cNvPicPr>
            <a:picLocks noChangeAspect="1"/>
          </p:cNvPicPr>
          <p:nvPr/>
        </p:nvPicPr>
        <p:blipFill>
          <a:blip r:embed="rId2" cstate="print"/>
          <a:srcRect l="35825" r="38975" b="65556"/>
          <a:stretch>
            <a:fillRect/>
          </a:stretch>
        </p:blipFill>
        <p:spPr>
          <a:xfrm>
            <a:off x="4067944" y="2420888"/>
            <a:ext cx="3600000" cy="450000"/>
          </a:xfrm>
          <a:prstGeom prst="rect">
            <a:avLst/>
          </a:prstGeom>
        </p:spPr>
      </p:pic>
      <p:pic>
        <p:nvPicPr>
          <p:cNvPr id="6" name="그림 5" descr="15_TIT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9402" y="4454939"/>
            <a:ext cx="3600000" cy="260116"/>
          </a:xfrm>
          <a:prstGeom prst="rect">
            <a:avLst/>
          </a:prstGeom>
        </p:spPr>
      </p:pic>
      <p:pic>
        <p:nvPicPr>
          <p:cNvPr id="7" name="그림 6" descr="15-2_TIT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5517232"/>
            <a:ext cx="2520280" cy="39175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5940152" y="494116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16. </a:t>
            </a:r>
            <a:r>
              <a:rPr lang="ko-KR" altLang="en-US" sz="1800" dirty="0" smtClean="0"/>
              <a:t>적절한 링크 텍스트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링크 텍스트는 용도나 목적을 이해할 수 있도록 제공해야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17.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기본 언어 표시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주로 사용하는 언어를 명시해야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6-적절할링크텍스트.png"/>
          <p:cNvPicPr>
            <a:picLocks noChangeAspect="1"/>
          </p:cNvPicPr>
          <p:nvPr/>
        </p:nvPicPr>
        <p:blipFill>
          <a:blip r:embed="rId2" cstate="print"/>
          <a:srcRect t="46230" b="45612"/>
          <a:stretch>
            <a:fillRect/>
          </a:stretch>
        </p:blipFill>
        <p:spPr>
          <a:xfrm>
            <a:off x="683568" y="1916832"/>
            <a:ext cx="8153400" cy="216024"/>
          </a:xfrm>
          <a:prstGeom prst="rect">
            <a:avLst/>
          </a:prstGeom>
        </p:spPr>
      </p:pic>
      <p:pic>
        <p:nvPicPr>
          <p:cNvPr id="6" name="그림 5" descr="17-기본언어표시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4509120"/>
            <a:ext cx="2190750" cy="247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18. </a:t>
            </a:r>
            <a:r>
              <a:rPr lang="ko-KR" altLang="en-US" sz="1800" dirty="0" smtClean="0"/>
              <a:t>사용자 요구에 따른 실행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사용자가 의도하지 않은 기능</a:t>
            </a:r>
            <a:br>
              <a:rPr lang="ko-KR" altLang="en-US" sz="1800" dirty="0" smtClean="0"/>
            </a:b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새 창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초점에 의한 맥락 변화 등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은 실행되지 않아야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19.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콘텐츠의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선형 구조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콘텐츠는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논리적인 순서로 제공해야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8-2_사용자의 요구에따른실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340768"/>
            <a:ext cx="1704975" cy="1924050"/>
          </a:xfrm>
          <a:prstGeom prst="rect">
            <a:avLst/>
          </a:prstGeom>
        </p:spPr>
      </p:pic>
      <p:pic>
        <p:nvPicPr>
          <p:cNvPr id="6" name="그림 5" descr="19_콘텐츠의 선형화.png"/>
          <p:cNvPicPr>
            <a:picLocks noChangeAspect="1"/>
          </p:cNvPicPr>
          <p:nvPr/>
        </p:nvPicPr>
        <p:blipFill>
          <a:blip r:embed="rId3" cstate="print"/>
          <a:srcRect l="6688" r="5901"/>
          <a:stretch>
            <a:fillRect/>
          </a:stretch>
        </p:blipFill>
        <p:spPr>
          <a:xfrm>
            <a:off x="683568" y="4581128"/>
            <a:ext cx="6624736" cy="838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20. </a:t>
            </a:r>
            <a:r>
              <a:rPr lang="ko-KR" altLang="en-US" sz="1800" dirty="0" smtClean="0"/>
              <a:t>표의 구성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표는 이해하기 쉽게 구성해야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21.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레이블 제공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사용자 입력에는 대응하는 레이블을 제공해야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20_표의구성.png"/>
          <p:cNvPicPr>
            <a:picLocks noChangeAspect="1"/>
          </p:cNvPicPr>
          <p:nvPr/>
        </p:nvPicPr>
        <p:blipFill>
          <a:blip r:embed="rId2" cstate="print"/>
          <a:srcRect b="23395"/>
          <a:stretch>
            <a:fillRect/>
          </a:stretch>
        </p:blipFill>
        <p:spPr>
          <a:xfrm>
            <a:off x="3851920" y="1340768"/>
            <a:ext cx="3600000" cy="1872208"/>
          </a:xfrm>
          <a:prstGeom prst="rect">
            <a:avLst/>
          </a:prstGeom>
        </p:spPr>
      </p:pic>
      <p:pic>
        <p:nvPicPr>
          <p:cNvPr id="6" name="그림 5" descr="21_레이블구성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4437112"/>
            <a:ext cx="421957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22. </a:t>
            </a:r>
            <a:r>
              <a:rPr lang="ko-KR" altLang="en-US" sz="1800" dirty="0" smtClean="0"/>
              <a:t>오류 정정 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입력 오류를 정정할 수 있는 방법을 제공해야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23.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마크업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오류 방지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마크업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언어의 요소는 열고 닫음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중첩 관계 및 속성 선언에 오류가 없어야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22_오류정정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904" y="1268760"/>
            <a:ext cx="3600000" cy="2039161"/>
          </a:xfrm>
          <a:prstGeom prst="rect">
            <a:avLst/>
          </a:prstGeom>
        </p:spPr>
      </p:pic>
      <p:pic>
        <p:nvPicPr>
          <p:cNvPr id="6" name="그림 5" descr="23_마크업오류방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904" y="4221088"/>
            <a:ext cx="3600000" cy="1738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1 . 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04864"/>
            <a:ext cx="6829444" cy="92868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24. </a:t>
            </a:r>
            <a:r>
              <a:rPr lang="ko-KR" altLang="en-US" sz="1800" dirty="0" smtClean="0"/>
              <a:t>웹 애플리케이션 </a:t>
            </a:r>
            <a:r>
              <a:rPr lang="ko-KR" altLang="en-US" sz="1800" dirty="0" err="1" smtClean="0"/>
              <a:t>접근성</a:t>
            </a:r>
            <a:r>
              <a:rPr lang="ko-KR" altLang="en-US" sz="1800" dirty="0" smtClean="0"/>
              <a:t> 준수 </a:t>
            </a: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콘텐츠에</a:t>
            </a:r>
            <a:r>
              <a:rPr lang="ko-KR" altLang="en-US" sz="1800" dirty="0" smtClean="0"/>
              <a:t> 포함된 웹 애플리케이션은 </a:t>
            </a:r>
            <a:r>
              <a:rPr lang="ko-KR" altLang="en-US" sz="1800" dirty="0" err="1" smtClean="0"/>
              <a:t>접근성이</a:t>
            </a:r>
            <a:r>
              <a:rPr lang="ko-KR" altLang="en-US" sz="1800" dirty="0" smtClean="0"/>
              <a:t>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웹접근성</a:t>
            </a:r>
            <a:r>
              <a:rPr lang="ko-KR" altLang="en-US" sz="2400" dirty="0" smtClean="0"/>
              <a:t> 자동점검보고서 </a:t>
            </a:r>
            <a:r>
              <a:rPr lang="en-US" altLang="ko-KR" sz="2400" dirty="0" smtClean="0"/>
              <a:t>100% </a:t>
            </a:r>
            <a:r>
              <a:rPr lang="ko-KR" altLang="en-US" sz="2400" dirty="0" smtClean="0"/>
              <a:t>준수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77" y="1500188"/>
            <a:ext cx="3387795" cy="4625975"/>
          </a:xfrm>
        </p:spPr>
      </p:pic>
    </p:spTree>
    <p:extLst>
      <p:ext uri="{BB962C8B-B14F-4D97-AF65-F5344CB8AC3E}">
        <p14:creationId xmlns:p14="http://schemas.microsoft.com/office/powerpoint/2010/main" val="157383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3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HTML5-OUTLINE</a:t>
            </a:r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반응형페이지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jquery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38" y="1501008"/>
            <a:ext cx="2238837" cy="43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96" y="1634106"/>
            <a:ext cx="2345004" cy="27300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6778">
            <a:off x="2520392" y="1927527"/>
            <a:ext cx="917881" cy="68841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아코디언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8" name="Picture 2" descr="C:\Users\.관리자\Desktop\1437548392_arrow_pencil_left-mediuem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35000" contrast="71000"/>
          </a:blip>
          <a:srcRect/>
          <a:stretch>
            <a:fillRect/>
          </a:stretch>
        </p:blipFill>
        <p:spPr bwMode="auto">
          <a:xfrm rot="19417463">
            <a:off x="3647123" y="3302002"/>
            <a:ext cx="987266" cy="131635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00562" y="5072074"/>
            <a:ext cx="4399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의 슬라이딩 효과를 이용해 공간을 효율적으로 사용할 수 있게</a:t>
            </a:r>
            <a:endParaRPr lang="en-US" altLang="ko-KR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구현했고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클릭하면 부드럽게 아래로 펼쳐지는 아코디언 효과를 주었습니다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0774" y="46656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371600"/>
            <a:ext cx="2546529" cy="177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55" y="1155700"/>
            <a:ext cx="2127555" cy="23888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3173" y="5964237"/>
            <a:ext cx="490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탭메뉴를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클릭하면 해당 내용이 보여지게 만들었습니다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탭메뉴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6778">
            <a:off x="1977468" y="1457626"/>
            <a:ext cx="917881" cy="688411"/>
          </a:xfrm>
          <a:prstGeom prst="rect">
            <a:avLst/>
          </a:prstGeom>
        </p:spPr>
      </p:pic>
      <p:pic>
        <p:nvPicPr>
          <p:cNvPr id="10" name="Picture 2" descr="C:\Users\.관리자\Desktop\1437548392_arrow_pencil_left-mediuem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35000" contrast="71000"/>
          </a:blip>
          <a:srcRect/>
          <a:stretch>
            <a:fillRect/>
          </a:stretch>
        </p:blipFill>
        <p:spPr bwMode="auto">
          <a:xfrm rot="20290544">
            <a:off x="3643730" y="1788067"/>
            <a:ext cx="1221360" cy="1316355"/>
          </a:xfrm>
          <a:prstGeom prst="rect">
            <a:avLst/>
          </a:prstGeom>
          <a:noFill/>
        </p:spPr>
      </p:pic>
      <p:pic>
        <p:nvPicPr>
          <p:cNvPr id="11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9374" y="5651500"/>
            <a:ext cx="228600" cy="304800"/>
          </a:xfrm>
          <a:prstGeom prst="rect">
            <a:avLst/>
          </a:prstGeom>
          <a:noFill/>
        </p:spPr>
      </p:pic>
      <p:pic>
        <p:nvPicPr>
          <p:cNvPr id="1026" name="Picture 2" descr="C:\Users\.관리자\Desktop\ㅁ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3728" y="3530600"/>
            <a:ext cx="2691959" cy="268922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247775" y="3543300"/>
            <a:ext cx="885825" cy="2654300"/>
          </a:xfrm>
          <a:prstGeom prst="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포트폴리오 소개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07596"/>
              </p:ext>
            </p:extLst>
          </p:nvPr>
        </p:nvGraphicFramePr>
        <p:xfrm>
          <a:off x="500034" y="1500174"/>
          <a:ext cx="8215371" cy="386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8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DAZZ ENTERPRISE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기업형 </a:t>
                      </a:r>
                      <a:r>
                        <a:rPr lang="ko-KR" altLang="en-US" dirty="0" err="1" smtClean="0"/>
                        <a:t>반응형</a:t>
                      </a:r>
                      <a:r>
                        <a:rPr lang="ko-KR" altLang="en-US" dirty="0" smtClean="0"/>
                        <a:t> 홈페이지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url</a:t>
                      </a:r>
                      <a:endParaRPr lang="en-US" altLang="ko-KR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http</a:t>
                      </a:r>
                      <a:r>
                        <a:rPr lang="en-US" altLang="ko-KR" dirty="0" smtClean="0"/>
                        <a:t>://</a:t>
                      </a:r>
                      <a:r>
                        <a:rPr lang="ko-KR" altLang="en-US" dirty="0" err="1" smtClean="0"/>
                        <a:t>아이디명</a:t>
                      </a:r>
                      <a:r>
                        <a:rPr lang="en-US" altLang="ko-KR" dirty="0" smtClean="0"/>
                        <a:t>.dothome.co.kr</a:t>
                      </a:r>
                      <a:r>
                        <a:rPr lang="en-US" altLang="ko-KR" dirty="0" smtClean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제작시기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2015</a:t>
                      </a:r>
                      <a:r>
                        <a:rPr lang="ko-KR" altLang="en-US" dirty="0" smtClean="0"/>
                        <a:t>년  </a:t>
                      </a:r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~ </a:t>
                      </a:r>
                      <a:r>
                        <a:rPr lang="ko-KR" altLang="en-US" dirty="0" smtClean="0"/>
                        <a:t>현재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참여도 </a:t>
                      </a:r>
                      <a:r>
                        <a:rPr lang="en-US" altLang="ko-KR" dirty="0" smtClean="0"/>
                        <a:t>: 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사용프로그램</a:t>
                      </a:r>
                      <a:endParaRPr lang="en-US" altLang="ko-KR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EDITPLUS / BROWSER( Chrome,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mozilla</a:t>
                      </a:r>
                      <a:r>
                        <a:rPr lang="en-US" altLang="ko-KR" sz="1200" baseline="0" dirty="0" smtClean="0"/>
                        <a:t> , opera, safari, IE 11,10,9,8,7</a:t>
                      </a:r>
                      <a:r>
                        <a:rPr lang="en-US" altLang="ko-KR" sz="1200" dirty="0" smtClean="0"/>
                        <a:t> )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WEB DEVELOPER / KWAH4.0 / CCA</a:t>
                      </a:r>
                      <a:r>
                        <a:rPr lang="en-US" altLang="ko-KR" sz="1200" baseline="0" dirty="0" smtClean="0"/>
                        <a:t> / JUICY STUDIO  ACCESSIBILITY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JQUERY/JAVASCRIPT/APMSETUP / PHP / PHOTOSHOP / ILLUSTRATION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주요사용색상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     #FF0000                          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928926" y="4857760"/>
            <a:ext cx="285752" cy="28575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143636" y="4857760"/>
            <a:ext cx="285752" cy="28575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47048" y="4659363"/>
            <a:ext cx="4082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영역 하단에 숫자를 클릭하면 해당하는 내용이 보여지는 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슬라이딩</a:t>
            </a:r>
            <a:r>
              <a:rPr lang="en-US" altLang="ko-KR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메뉴입니다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endParaRPr lang="en-US" altLang="ko-KR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Animate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효과를 이용하여 구현되었습니다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95" y="1532390"/>
            <a:ext cx="2042530" cy="427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25" y="2146300"/>
            <a:ext cx="2030618" cy="2159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이벤트 슬라이딩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1152">
            <a:off x="2473202" y="5292593"/>
            <a:ext cx="688411" cy="917881"/>
          </a:xfrm>
          <a:prstGeom prst="rect">
            <a:avLst/>
          </a:prstGeom>
        </p:spPr>
      </p:pic>
      <p:pic>
        <p:nvPicPr>
          <p:cNvPr id="9" name="Picture 2" descr="C:\Users\.관리자\Desktop\1437548392_arrow_pencil_left-mediuem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35000" contrast="71000"/>
          </a:blip>
          <a:srcRect/>
          <a:stretch>
            <a:fillRect/>
          </a:stretch>
        </p:blipFill>
        <p:spPr bwMode="auto">
          <a:xfrm rot="21443762">
            <a:off x="3691356" y="2651667"/>
            <a:ext cx="1221360" cy="1316355"/>
          </a:xfrm>
          <a:prstGeom prst="rect">
            <a:avLst/>
          </a:prstGeom>
          <a:noFill/>
        </p:spPr>
      </p:pic>
      <p:pic>
        <p:nvPicPr>
          <p:cNvPr id="10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99874" y="46910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195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7.PHP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04" y="2382587"/>
            <a:ext cx="3172598" cy="31977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30" y="1381857"/>
            <a:ext cx="3538474" cy="4198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626" y="5905183"/>
            <a:ext cx="8511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PHP/MYSQL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과 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SESSION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을 이용해 회원가입과 </a:t>
            </a: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로그인페이지를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구현했습니다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회원가입은 아이디체크를 통해 중복되는 아이디로는 가입할 수 없고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가입할때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입력했던 </a:t>
            </a: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이메일과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비밀번호로 </a:t>
            </a: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로그인을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할 수 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200" smtClean="0"/>
              <a:t>PHP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회원가입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로그인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252">
            <a:off x="6198369" y="4213251"/>
            <a:ext cx="688411" cy="917881"/>
          </a:xfrm>
          <a:prstGeom prst="rect">
            <a:avLst/>
          </a:prstGeom>
        </p:spPr>
      </p:pic>
      <p:pic>
        <p:nvPicPr>
          <p:cNvPr id="14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7026" y="5938134"/>
            <a:ext cx="228600" cy="30480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147" y="1286829"/>
            <a:ext cx="2043113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11" y="1802733"/>
            <a:ext cx="3512505" cy="2530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7779" y="3963964"/>
            <a:ext cx="3034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게시판 상세조회 화면입니다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리스트에서 제목을 클릭하면 해당 상세페이지로 이동하며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 DELETE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버튼을 누르면 글이 삭제됩니다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200" smtClean="0"/>
              <a:t>PHP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게시판</a:t>
            </a:r>
            <a:r>
              <a:rPr lang="en-US" altLang="ko-KR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-VIEW</a:t>
            </a:r>
            <a:r>
              <a:rPr altLang="ko-KR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615">
            <a:off x="3922709" y="4000668"/>
            <a:ext cx="688411" cy="917881"/>
          </a:xfrm>
          <a:prstGeom prst="rect">
            <a:avLst/>
          </a:prstGeom>
        </p:spPr>
      </p:pic>
      <p:pic>
        <p:nvPicPr>
          <p:cNvPr id="14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917" y="39639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8.AJAX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627784" y="1207094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아이디 중복확인 기능 구현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696" y="1654914"/>
            <a:ext cx="583264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아이디 중복검사를 통해 바로 결과가 출력되도록 표현함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04" y="2264444"/>
            <a:ext cx="3717402" cy="414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꺾인 연결선 14"/>
          <p:cNvCxnSpPr>
            <a:stCxn id="16" idx="3"/>
            <a:endCxn id="17" idx="1"/>
          </p:cNvCxnSpPr>
          <p:nvPr/>
        </p:nvCxnSpPr>
        <p:spPr>
          <a:xfrm flipV="1">
            <a:off x="2487602" y="4333168"/>
            <a:ext cx="2786906" cy="2839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15616" y="4293096"/>
            <a:ext cx="1371986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+mn-ea"/>
              </a:rPr>
              <a:t>중복확인 클릭하면</a:t>
            </a:r>
            <a:endParaRPr kumimoji="0"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우측에 결과 출력</a:t>
            </a:r>
            <a:endParaRPr kumimoji="0"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74508" y="4157216"/>
            <a:ext cx="953676" cy="351904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8185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9.Total Report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916832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반응형웹을</a:t>
            </a:r>
            <a:r>
              <a: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염두에 둔 플랫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디자인 표현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K-WAH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측정을 통한 </a:t>
            </a:r>
            <a:r>
              <a:rPr lang="ko-KR" alt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웹접근성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준수한 </a:t>
            </a:r>
            <a:r>
              <a:rPr lang="ko-KR" alt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마크업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편리한 관리와 운영의 효율성을 살린 </a:t>
            </a:r>
            <a:r>
              <a:rPr lang="ko-KR" alt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마크업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플러그인에</a:t>
            </a:r>
            <a:r>
              <a: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의존하지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않은 </a:t>
            </a:r>
            <a:r>
              <a: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자바스크립트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구현능력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PHP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를 통한 회원관리</a:t>
            </a: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커뮤니티 공간 구현능력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694" y="1249596"/>
            <a:ext cx="770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최종목표 </a:t>
            </a:r>
            <a:r>
              <a:rPr lang="en-US" altLang="ko-KR" sz="2800" b="1" dirty="0" smtClean="0"/>
              <a:t>: FRONT-END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8330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581676" y="1047110"/>
            <a:ext cx="4618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*** </a:t>
            </a:r>
            <a:r>
              <a:rPr lang="ko-KR" altLang="en-US" sz="2400" b="1" dirty="0" smtClean="0"/>
              <a:t>을 반응형웹으로 만들어보자</a:t>
            </a:r>
            <a:endParaRPr lang="ko-KR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55576" y="1514108"/>
            <a:ext cx="76482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이용자의 환경에 관계없이 동일하게 이용할 수 있는 사이트로 </a:t>
            </a:r>
            <a:r>
              <a:rPr lang="ko-KR" alt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재구축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 / </a:t>
            </a:r>
            <a:r>
              <a:rPr lang="ko-KR" alt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모바일에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모두 대응하는 웹사이트로 </a:t>
            </a:r>
            <a:r>
              <a:rPr lang="ko-KR" alt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재구축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</a:rPr>
              <a:t>튼실한 코딩의 웹사이트로 재구축하자</a:t>
            </a:r>
            <a:r>
              <a:rPr lang="en-US" altLang="ko-KR" b="1" dirty="0" smtClean="0">
                <a:solidFill>
                  <a:srgbClr val="C00000"/>
                </a:solidFill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rgbClr val="C00000"/>
                </a:solidFill>
              </a:rPr>
              <a:t>오픈소스에</a:t>
            </a:r>
            <a:r>
              <a:rPr lang="ko-KR" altLang="en-US" b="1" dirty="0" smtClean="0">
                <a:solidFill>
                  <a:srgbClr val="C00000"/>
                </a:solidFill>
              </a:rPr>
              <a:t> 의존하지 않고 웹사이트에 필요한 기능들을 구현하자</a:t>
            </a:r>
            <a:r>
              <a:rPr lang="en-US" altLang="ko-KR" b="1" dirty="0" smtClean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3" name="Picture 2" descr="E:\frontend\00. 포트폴리오\200857557_99_201509131031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82" y="3573016"/>
            <a:ext cx="5143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9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181"/>
            <a:ext cx="8229600" cy="411587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만든페이지</a:t>
            </a:r>
            <a:r>
              <a:rPr lang="ko-KR" altLang="en-US" dirty="0" smtClean="0"/>
              <a:t> 화면 소개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[2]_김병준-PORTFOLIO_Page_0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51" y="1481138"/>
            <a:ext cx="6400698" cy="45259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PC-VER</a:t>
            </a: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[2]_김병준-PORTFOLIO_Page_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997" y="1481138"/>
            <a:ext cx="6400006" cy="45259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TABLET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[2]_김병준-PORTFOLIO_Page_0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905" y="1481138"/>
            <a:ext cx="6400189" cy="45259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MOBILE</a:t>
            </a:r>
            <a:endParaRPr lang="ko-KR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55</TotalTime>
  <Words>703</Words>
  <Application>Microsoft Office PowerPoint</Application>
  <PresentationFormat>화면 슬라이드 쇼(4:3)</PresentationFormat>
  <Paragraphs>105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HY견고딕</vt:lpstr>
      <vt:lpstr>나눔바른펜</vt:lpstr>
      <vt:lpstr>맑은 고딕</vt:lpstr>
      <vt:lpstr>Arial</vt:lpstr>
      <vt:lpstr>Lucida Sans Unicode</vt:lpstr>
      <vt:lpstr>Verdana</vt:lpstr>
      <vt:lpstr>Wingdings 2</vt:lpstr>
      <vt:lpstr>Wingdings 3</vt:lpstr>
      <vt:lpstr>광장</vt:lpstr>
      <vt:lpstr>Project name</vt:lpstr>
      <vt:lpstr>목차                                              아이디.dothome.co.kr          </vt:lpstr>
      <vt:lpstr>1 . 포트폴리오-소개  레이아웃 </vt:lpstr>
      <vt:lpstr>포트폴리오 소개</vt:lpstr>
      <vt:lpstr>기획의도</vt:lpstr>
      <vt:lpstr>만든페이지 화면 소개</vt:lpstr>
      <vt:lpstr>PC-VER</vt:lpstr>
      <vt:lpstr>TABLET</vt:lpstr>
      <vt:lpstr>MOBILE</vt:lpstr>
      <vt:lpstr>리뉴얼 사항 소개</vt:lpstr>
      <vt:lpstr>2. 웹표준/validator 크로스브라우징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웹접근성</vt:lpstr>
      <vt:lpstr>1. 텍스트 아닌 콘텐츠는 그 의미나 용도를 인식할 수 있도록  대체 텍스트를 제공해야 한다.</vt:lpstr>
      <vt:lpstr>3. 콘텐츠는 색에 관계없이 인식될 수 있어야 한다.</vt:lpstr>
      <vt:lpstr>4. (명확한 지시 사항 제공) 지시 사항은 모양, 크기, 위치, 방향, 색, 소리 등에 관계 없이 인식될 수 있어야 한다.</vt:lpstr>
      <vt:lpstr>6. 배경음 사용금지, 사용자요구에 의한 재생</vt:lpstr>
      <vt:lpstr>8. 키보드 사용 보장 : 모든 기능은 키보드만으로도 사용할 수 있어야 한다.</vt:lpstr>
      <vt:lpstr>10. 조작 가능 -사용자 입력 및 컨트롤은 조작 가능하도록 제공되어야 한다.</vt:lpstr>
      <vt:lpstr>12. 정지 기능 제공 - 자동으로 변경되는 콘텐츠는 움직임을 제어할 수 있어야 한다.</vt:lpstr>
      <vt:lpstr>14. 반복 영역 건너뛰기 -  콘텐츠의 반복되는 영역은 건너뛸 수 있어야 한다. 지체장애인도 사용이 편리하도록  보여지게 하기</vt:lpstr>
      <vt:lpstr>16. 적절한 링크 텍스트- 링크 텍스트는 용도나 목적을 이해할 수 있도록 제공해야 한다.</vt:lpstr>
      <vt:lpstr>18. 사용자 요구에 따른 실행- 사용자가 의도하지 않은 기능  (새 창, 초점에 의한 맥락 변화 등)은 실행되지 않아야 한다.</vt:lpstr>
      <vt:lpstr>20. 표의 구성 - 표는 이해하기 쉽게 구성해야 한다.</vt:lpstr>
      <vt:lpstr>22. 오류 정정 -입력 오류를 정정할 수 있는 방법을 제공해야 한다.</vt:lpstr>
      <vt:lpstr>24. 웹 애플리케이션 접근성 준수 - 콘텐츠에 포함된 웹 애플리케이션은 접근성이 있어야 한다.</vt:lpstr>
      <vt:lpstr>웹접근성 자동점검보고서 100% 준수</vt:lpstr>
      <vt:lpstr>4. css</vt:lpstr>
      <vt:lpstr>PowerPoint 프레젠테이션</vt:lpstr>
      <vt:lpstr>5. 반응형 웹</vt:lpstr>
      <vt:lpstr>HTML5-OUTLINE</vt:lpstr>
      <vt:lpstr>반응형페이지 예시</vt:lpstr>
      <vt:lpstr>6. js/jquery</vt:lpstr>
      <vt:lpstr>PowerPoint 프레젠테이션</vt:lpstr>
      <vt:lpstr>PowerPoint 프레젠테이션</vt:lpstr>
      <vt:lpstr>PowerPoint 프레젠테이션</vt:lpstr>
      <vt:lpstr>7.PHP</vt:lpstr>
      <vt:lpstr>PowerPoint 프레젠테이션</vt:lpstr>
      <vt:lpstr>PowerPoint 프레젠테이션</vt:lpstr>
      <vt:lpstr>8.AJAX</vt:lpstr>
      <vt:lpstr>PowerPoint 프레젠테이션</vt:lpstr>
      <vt:lpstr>9.Total Report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제목</dc:title>
  <dc:creator>관리자</dc:creator>
  <cp:lastModifiedBy>user</cp:lastModifiedBy>
  <cp:revision>19</cp:revision>
  <dcterms:created xsi:type="dcterms:W3CDTF">2015-08-21T02:41:22Z</dcterms:created>
  <dcterms:modified xsi:type="dcterms:W3CDTF">2021-03-09T01:39:28Z</dcterms:modified>
</cp:coreProperties>
</file>